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Shape 34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Shape 39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Shape 41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Shape 43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Shape 4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Shape 45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Shape 45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Shape 4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Shape 150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Shape 181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Shape 81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Shape 68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7716183" y="6429616"/>
            <a:ext cx="12270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29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50.png"/><Relationship Id="rId5" Type="http://schemas.openxmlformats.org/officeDocument/2006/relationships/image" Target="../media/image4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5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jpg"/><Relationship Id="rId4" Type="http://schemas.openxmlformats.org/officeDocument/2006/relationships/image" Target="../media/image53.jpg"/><Relationship Id="rId5" Type="http://schemas.openxmlformats.org/officeDocument/2006/relationships/image" Target="../media/image51.jpg"/><Relationship Id="rId6" Type="http://schemas.openxmlformats.org/officeDocument/2006/relationships/image" Target="../media/image5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jpg"/><Relationship Id="rId4" Type="http://schemas.openxmlformats.org/officeDocument/2006/relationships/image" Target="../media/image64.png"/><Relationship Id="rId5" Type="http://schemas.openxmlformats.org/officeDocument/2006/relationships/image" Target="../media/image59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7.png"/><Relationship Id="rId13" Type="http://schemas.openxmlformats.org/officeDocument/2006/relationships/image" Target="../media/image14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77.png"/><Relationship Id="rId1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5.png"/><Relationship Id="rId7" Type="http://schemas.openxmlformats.org/officeDocument/2006/relationships/image" Target="../media/image78.png"/><Relationship Id="rId8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2.png"/><Relationship Id="rId1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3.png"/><Relationship Id="rId4" Type="http://schemas.openxmlformats.org/officeDocument/2006/relationships/image" Target="../media/image71.png"/><Relationship Id="rId9" Type="http://schemas.openxmlformats.org/officeDocument/2006/relationships/image" Target="../media/image70.png"/><Relationship Id="rId5" Type="http://schemas.openxmlformats.org/officeDocument/2006/relationships/image" Target="../media/image68.png"/><Relationship Id="rId6" Type="http://schemas.openxmlformats.org/officeDocument/2006/relationships/image" Target="../media/image76.png"/><Relationship Id="rId7" Type="http://schemas.openxmlformats.org/officeDocument/2006/relationships/image" Target="../media/image67.png"/><Relationship Id="rId8" Type="http://schemas.openxmlformats.org/officeDocument/2006/relationships/image" Target="../media/image7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33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12.png"/><Relationship Id="rId8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44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1.png"/><Relationship Id="rId4" Type="http://schemas.openxmlformats.org/officeDocument/2006/relationships/image" Target="../media/image35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28.png"/><Relationship Id="rId5" Type="http://schemas.openxmlformats.org/officeDocument/2006/relationships/image" Target="../media/image66.png"/><Relationship Id="rId6" Type="http://schemas.openxmlformats.org/officeDocument/2006/relationships/image" Target="../media/image30.png"/><Relationship Id="rId7" Type="http://schemas.openxmlformats.org/officeDocument/2006/relationships/image" Target="../media/image32.png"/><Relationship Id="rId8" Type="http://schemas.openxmlformats.org/officeDocument/2006/relationships/image" Target="../media/image4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14816"/>
            <a:ext cx="9144000" cy="56271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Shape 91"/>
          <p:cNvCxnSpPr/>
          <p:nvPr/>
        </p:nvCxnSpPr>
        <p:spPr>
          <a:xfrm>
            <a:off x="0" y="6453623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Shape 92"/>
          <p:cNvSpPr/>
          <p:nvPr/>
        </p:nvSpPr>
        <p:spPr>
          <a:xfrm>
            <a:off x="0" y="4720906"/>
            <a:ext cx="9144000" cy="1015035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Joshua M. Peschel, Ph.D.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Assistant Professor and Black &amp; Veatch Faculty Fellow</a:t>
            </a:r>
            <a:b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Agricultural and Biosystems Engineering</a:t>
            </a:r>
            <a:b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Civil, Construction and Environmental Engineering (Courtesy)</a:t>
            </a:r>
            <a:b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0" y="6486525"/>
            <a:ext cx="9144000" cy="371475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1" y="5794228"/>
            <a:ext cx="9144000" cy="600418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North Carolina State University – January 22, 2018</a:t>
            </a:r>
            <a:endParaRPr b="1" sz="20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0" y="0"/>
            <a:ext cx="9144000" cy="451230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5599134" y="666750"/>
            <a:ext cx="601250" cy="6109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>
            <p:ph type="ctrTitle"/>
          </p:nvPr>
        </p:nvSpPr>
        <p:spPr>
          <a:xfrm>
            <a:off x="1465544" y="47756"/>
            <a:ext cx="6250489" cy="9919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 Green Lanterns</a:t>
            </a:r>
            <a:br>
              <a:rPr b="1" i="0" lang="en-US" sz="3000" u="none" cap="none" strike="noStrike">
                <a:solidFill>
                  <a:srgbClr val="030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2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to Fund Big Data for Civil Infrastructure Research</a:t>
            </a:r>
            <a:endParaRPr b="1" i="0" sz="182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7433" y="3144032"/>
            <a:ext cx="1248069" cy="124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2" type="sldNum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 infrastructure uses elements of vegetation, soils, and natural processes to manage water and create healthier urban environments.</a:t>
            </a:r>
            <a:endParaRPr/>
          </a:p>
        </p:txBody>
      </p:sp>
      <p:grpSp>
        <p:nvGrpSpPr>
          <p:cNvPr id="230" name="Shape 230"/>
          <p:cNvGrpSpPr/>
          <p:nvPr/>
        </p:nvGrpSpPr>
        <p:grpSpPr>
          <a:xfrm>
            <a:off x="3201389" y="2362200"/>
            <a:ext cx="2742546" cy="2307337"/>
            <a:chOff x="4565650" y="2778289"/>
            <a:chExt cx="3848100" cy="3237452"/>
          </a:xfrm>
        </p:grpSpPr>
        <p:pic>
          <p:nvPicPr>
            <p:cNvPr id="231" name="Shape 2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565650" y="2778289"/>
              <a:ext cx="3848100" cy="2895600"/>
            </a:xfrm>
            <a:prstGeom prst="rect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232" name="Shape 232"/>
            <p:cNvSpPr txBox="1"/>
            <p:nvPr/>
          </p:nvSpPr>
          <p:spPr>
            <a:xfrm>
              <a:off x="4565650" y="5646409"/>
              <a:ext cx="38481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Infiltration Planters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Shape 233"/>
          <p:cNvGrpSpPr/>
          <p:nvPr/>
        </p:nvGrpSpPr>
        <p:grpSpPr>
          <a:xfrm>
            <a:off x="274665" y="2362200"/>
            <a:ext cx="2724920" cy="2307337"/>
            <a:chOff x="598943" y="2401998"/>
            <a:chExt cx="3291225" cy="2786858"/>
          </a:xfrm>
        </p:grpSpPr>
        <p:pic>
          <p:nvPicPr>
            <p:cNvPr id="234" name="Shape 2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8943" y="2401998"/>
              <a:ext cx="3291225" cy="2468419"/>
            </a:xfrm>
            <a:prstGeom prst="rect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235" name="Shape 235"/>
            <p:cNvSpPr txBox="1"/>
            <p:nvPr/>
          </p:nvSpPr>
          <p:spPr>
            <a:xfrm>
              <a:off x="598943" y="4819524"/>
              <a:ext cx="3280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Permeable Pavers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Shape 236"/>
          <p:cNvGrpSpPr/>
          <p:nvPr/>
        </p:nvGrpSpPr>
        <p:grpSpPr>
          <a:xfrm>
            <a:off x="6133414" y="2362200"/>
            <a:ext cx="2742545" cy="2433031"/>
            <a:chOff x="6133414" y="2401998"/>
            <a:chExt cx="2742545" cy="2433031"/>
          </a:xfrm>
        </p:grpSpPr>
        <p:pic>
          <p:nvPicPr>
            <p:cNvPr id="237" name="Shape 2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33414" y="2401998"/>
              <a:ext cx="2742545" cy="2063700"/>
            </a:xfrm>
            <a:prstGeom prst="rect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med" w="med" type="none"/>
              <a:tailEnd len="med" w="med" type="none"/>
            </a:ln>
          </p:spPr>
        </p:pic>
        <p:sp>
          <p:nvSpPr>
            <p:cNvPr id="238" name="Shape 238"/>
            <p:cNvSpPr txBox="1"/>
            <p:nvPr/>
          </p:nvSpPr>
          <p:spPr>
            <a:xfrm>
              <a:off x="6133414" y="4465697"/>
              <a:ext cx="27159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Infiltration Bumpouts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Shape 239"/>
          <p:cNvSpPr/>
          <p:nvPr/>
        </p:nvSpPr>
        <p:spPr>
          <a:xfrm>
            <a:off x="457200" y="4876800"/>
            <a:ext cx="8229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most urban areas, stormwater is drained through engineered collection systems and discharged into nearby waterways; trash, bacteria, heavy metals, and other pollutants from the urban landscape can all be included in the discharge.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Green Infrastructure?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Shape 246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Pilot Streetscape Monitoring Sites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4784" y="3343171"/>
            <a:ext cx="5332269" cy="3020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393" y="914400"/>
            <a:ext cx="4859943" cy="368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6567" y="1084826"/>
            <a:ext cx="3132643" cy="2087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-1-323_Argyle Street_Plans_FOR BID 01-2015 (dragged).pdf" id="255" name="Shape 2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52" y="1417320"/>
            <a:ext cx="7390846" cy="4782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Shape 256"/>
          <p:cNvGrpSpPr/>
          <p:nvPr/>
        </p:nvGrpSpPr>
        <p:grpSpPr>
          <a:xfrm>
            <a:off x="3429000" y="1676400"/>
            <a:ext cx="1857287" cy="566948"/>
            <a:chOff x="2590798" y="954354"/>
            <a:chExt cx="1857287" cy="566948"/>
          </a:xfrm>
        </p:grpSpPr>
        <p:sp>
          <p:nvSpPr>
            <p:cNvPr id="257" name="Shape 257"/>
            <p:cNvSpPr/>
            <p:nvPr/>
          </p:nvSpPr>
          <p:spPr>
            <a:xfrm>
              <a:off x="2590798" y="1043093"/>
              <a:ext cx="91440" cy="9144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2597582" y="1200575"/>
              <a:ext cx="91440" cy="9144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2599265" y="1356363"/>
              <a:ext cx="91440" cy="9144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Shape 260"/>
            <p:cNvSpPr txBox="1"/>
            <p:nvPr/>
          </p:nvSpPr>
          <p:spPr>
            <a:xfrm>
              <a:off x="2661919" y="954354"/>
              <a:ext cx="17861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Collection/Transmission Node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Shape 261"/>
            <p:cNvSpPr txBox="1"/>
            <p:nvPr/>
          </p:nvSpPr>
          <p:spPr>
            <a:xfrm>
              <a:off x="2660222" y="1113529"/>
              <a:ext cx="145424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Sub-Surface Monitoring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Shape 262"/>
            <p:cNvSpPr txBox="1"/>
            <p:nvPr/>
          </p:nvSpPr>
          <p:spPr>
            <a:xfrm>
              <a:off x="2665304" y="1275081"/>
              <a:ext cx="121221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Surface Monitoring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" name="Shape 263"/>
          <p:cNvSpPr/>
          <p:nvPr/>
        </p:nvSpPr>
        <p:spPr>
          <a:xfrm>
            <a:off x="266700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266700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3489960" y="350520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Shape 266"/>
          <p:cNvSpPr/>
          <p:nvPr/>
        </p:nvSpPr>
        <p:spPr>
          <a:xfrm>
            <a:off x="3489960" y="4001342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4175760" y="350520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175760" y="4001342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2880360" y="356616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2895600" y="396240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5166360" y="3566160"/>
            <a:ext cx="91440" cy="9144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5090160" y="3962400"/>
            <a:ext cx="91440" cy="9144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6019800" y="3566160"/>
            <a:ext cx="91440" cy="9144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6019800" y="3962400"/>
            <a:ext cx="91440" cy="9144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Shape 2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308437">
            <a:off x="2397761" y="2794034"/>
            <a:ext cx="965196" cy="7608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2936571" y="2809595"/>
            <a:ext cx="2245030" cy="756565"/>
          </a:xfrm>
          <a:custGeom>
            <a:pathLst>
              <a:path extrusionOk="0" h="120000" w="120000">
                <a:moveTo>
                  <a:pt x="120000" y="118666"/>
                </a:moveTo>
                <a:cubicBezTo>
                  <a:pt x="99469" y="59222"/>
                  <a:pt x="78938" y="-221"/>
                  <a:pt x="58938" y="0"/>
                </a:cubicBezTo>
                <a:cubicBezTo>
                  <a:pt x="38938" y="222"/>
                  <a:pt x="0" y="120000"/>
                  <a:pt x="0" y="1200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5210140" y="3061176"/>
            <a:ext cx="870621" cy="557481"/>
          </a:xfrm>
          <a:custGeom>
            <a:pathLst>
              <a:path extrusionOk="0" h="120000" w="120000">
                <a:moveTo>
                  <a:pt x="120000" y="118666"/>
                </a:moveTo>
                <a:cubicBezTo>
                  <a:pt x="99469" y="59222"/>
                  <a:pt x="78938" y="-221"/>
                  <a:pt x="58938" y="0"/>
                </a:cubicBezTo>
                <a:cubicBezTo>
                  <a:pt x="38938" y="222"/>
                  <a:pt x="0" y="120000"/>
                  <a:pt x="0" y="1200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/>
          <p:nvPr/>
        </p:nvSpPr>
        <p:spPr>
          <a:xfrm flipH="1" rot="10800000">
            <a:off x="2880359" y="4014896"/>
            <a:ext cx="2286001" cy="550333"/>
          </a:xfrm>
          <a:custGeom>
            <a:pathLst>
              <a:path extrusionOk="0" h="120000" w="120000">
                <a:moveTo>
                  <a:pt x="120000" y="118666"/>
                </a:moveTo>
                <a:cubicBezTo>
                  <a:pt x="99469" y="59222"/>
                  <a:pt x="78938" y="-221"/>
                  <a:pt x="58938" y="0"/>
                </a:cubicBezTo>
                <a:cubicBezTo>
                  <a:pt x="38938" y="222"/>
                  <a:pt x="0" y="120000"/>
                  <a:pt x="0" y="1200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/>
          <p:nvPr/>
        </p:nvSpPr>
        <p:spPr>
          <a:xfrm flipH="1" rot="10800000">
            <a:off x="5122817" y="4028449"/>
            <a:ext cx="957944" cy="550333"/>
          </a:xfrm>
          <a:custGeom>
            <a:pathLst>
              <a:path extrusionOk="0" h="120000" w="120000">
                <a:moveTo>
                  <a:pt x="120000" y="118666"/>
                </a:moveTo>
                <a:cubicBezTo>
                  <a:pt x="99469" y="59222"/>
                  <a:pt x="78938" y="-221"/>
                  <a:pt x="58938" y="0"/>
                </a:cubicBezTo>
                <a:cubicBezTo>
                  <a:pt x="38938" y="222"/>
                  <a:pt x="0" y="120000"/>
                  <a:pt x="0" y="120000"/>
                </a:cubicBezTo>
              </a:path>
            </a:pathLst>
          </a:custGeom>
          <a:noFill/>
          <a:ln cap="flat" cmpd="sng" w="12700">
            <a:solidFill>
              <a:schemeClr val="accent1"/>
            </a:solidFill>
            <a:prstDash val="dash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Shape 280"/>
          <p:cNvCxnSpPr>
            <a:endCxn id="265" idx="5"/>
          </p:cNvCxnSpPr>
          <p:nvPr/>
        </p:nvCxnSpPr>
        <p:spPr>
          <a:xfrm flipH="1" rot="10800000">
            <a:off x="2927809" y="3583249"/>
            <a:ext cx="640200" cy="42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1" name="Shape 281"/>
          <p:cNvCxnSpPr>
            <a:endCxn id="267" idx="6"/>
          </p:cNvCxnSpPr>
          <p:nvPr/>
        </p:nvCxnSpPr>
        <p:spPr>
          <a:xfrm flipH="1" rot="10800000">
            <a:off x="3561000" y="3550920"/>
            <a:ext cx="706200" cy="252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2" name="Shape 282"/>
          <p:cNvCxnSpPr>
            <a:endCxn id="269" idx="4"/>
          </p:cNvCxnSpPr>
          <p:nvPr/>
        </p:nvCxnSpPr>
        <p:spPr>
          <a:xfrm>
            <a:off x="2728080" y="3600000"/>
            <a:ext cx="198000" cy="57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3" name="Shape 283"/>
          <p:cNvCxnSpPr>
            <a:endCxn id="270" idx="6"/>
          </p:cNvCxnSpPr>
          <p:nvPr/>
        </p:nvCxnSpPr>
        <p:spPr>
          <a:xfrm flipH="1" rot="10800000">
            <a:off x="2703240" y="4008120"/>
            <a:ext cx="283800" cy="67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4" name="Shape 284"/>
          <p:cNvCxnSpPr>
            <a:endCxn id="266" idx="6"/>
          </p:cNvCxnSpPr>
          <p:nvPr/>
        </p:nvCxnSpPr>
        <p:spPr>
          <a:xfrm>
            <a:off x="2968500" y="4004762"/>
            <a:ext cx="612900" cy="42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5" name="Shape 285"/>
          <p:cNvCxnSpPr>
            <a:endCxn id="268" idx="5"/>
          </p:cNvCxnSpPr>
          <p:nvPr/>
        </p:nvCxnSpPr>
        <p:spPr>
          <a:xfrm>
            <a:off x="3535609" y="4063491"/>
            <a:ext cx="718200" cy="15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86" name="Shape 286"/>
          <p:cNvSpPr txBox="1"/>
          <p:nvPr/>
        </p:nvSpPr>
        <p:spPr>
          <a:xfrm>
            <a:off x="1874061" y="2399596"/>
            <a:ext cx="31556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802.11 Connection to Server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Shape 287"/>
          <p:cNvCxnSpPr/>
          <p:nvPr/>
        </p:nvCxnSpPr>
        <p:spPr>
          <a:xfrm flipH="1" rot="10800000">
            <a:off x="6051949" y="3394289"/>
            <a:ext cx="821291" cy="21274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88" name="Shape 288"/>
          <p:cNvCxnSpPr/>
          <p:nvPr/>
        </p:nvCxnSpPr>
        <p:spPr>
          <a:xfrm>
            <a:off x="6085709" y="4024352"/>
            <a:ext cx="787531" cy="9553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89" name="Shape 289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Pilot Streetscape Monitoring Sites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-1-323_Argyle Street_Plans_FOR BID 01-2015 (dragged) 1.pdf" id="295" name="Shape 2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417638"/>
            <a:ext cx="7391400" cy="47826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Shape 296"/>
          <p:cNvGrpSpPr/>
          <p:nvPr/>
        </p:nvGrpSpPr>
        <p:grpSpPr>
          <a:xfrm>
            <a:off x="3429000" y="1676400"/>
            <a:ext cx="1857287" cy="566948"/>
            <a:chOff x="2590798" y="954354"/>
            <a:chExt cx="1857287" cy="566948"/>
          </a:xfrm>
        </p:grpSpPr>
        <p:sp>
          <p:nvSpPr>
            <p:cNvPr id="297" name="Shape 297"/>
            <p:cNvSpPr/>
            <p:nvPr/>
          </p:nvSpPr>
          <p:spPr>
            <a:xfrm>
              <a:off x="2590798" y="1043093"/>
              <a:ext cx="91440" cy="9144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2597582" y="1200575"/>
              <a:ext cx="91440" cy="9144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2599265" y="1356363"/>
              <a:ext cx="91440" cy="9144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Shape 300"/>
            <p:cNvSpPr txBox="1"/>
            <p:nvPr/>
          </p:nvSpPr>
          <p:spPr>
            <a:xfrm>
              <a:off x="2661919" y="954354"/>
              <a:ext cx="17861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Collection/Transmission Node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Shape 301"/>
            <p:cNvSpPr txBox="1"/>
            <p:nvPr/>
          </p:nvSpPr>
          <p:spPr>
            <a:xfrm>
              <a:off x="2660222" y="1113529"/>
              <a:ext cx="145424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Sub-Surface Monitoring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Shape 302"/>
            <p:cNvSpPr txBox="1"/>
            <p:nvPr/>
          </p:nvSpPr>
          <p:spPr>
            <a:xfrm>
              <a:off x="2665304" y="1275081"/>
              <a:ext cx="121221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Surface Monitoring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Shape 303"/>
          <p:cNvSpPr/>
          <p:nvPr/>
        </p:nvSpPr>
        <p:spPr>
          <a:xfrm>
            <a:off x="167640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167640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243840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/>
          <p:nvPr/>
        </p:nvSpPr>
        <p:spPr>
          <a:xfrm>
            <a:off x="243840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335280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335280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455676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455676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33400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533400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/>
          <p:nvPr/>
        </p:nvSpPr>
        <p:spPr>
          <a:xfrm>
            <a:off x="632460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Shape 314"/>
          <p:cNvSpPr/>
          <p:nvPr/>
        </p:nvSpPr>
        <p:spPr>
          <a:xfrm>
            <a:off x="632460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2209800" y="356616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Shape 316"/>
          <p:cNvSpPr/>
          <p:nvPr/>
        </p:nvSpPr>
        <p:spPr>
          <a:xfrm>
            <a:off x="2225040" y="396240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4084320" y="356616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4099560" y="396240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/>
          <p:nvPr/>
        </p:nvSpPr>
        <p:spPr>
          <a:xfrm>
            <a:off x="5760720" y="356616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5775960" y="396240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5166360" y="396240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2" name="Shape 322"/>
          <p:cNvCxnSpPr>
            <a:endCxn id="315" idx="6"/>
          </p:cNvCxnSpPr>
          <p:nvPr/>
        </p:nvCxnSpPr>
        <p:spPr>
          <a:xfrm>
            <a:off x="1706640" y="3572880"/>
            <a:ext cx="594600" cy="39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3" name="Shape 323"/>
          <p:cNvCxnSpPr>
            <a:endCxn id="305" idx="5"/>
          </p:cNvCxnSpPr>
          <p:nvPr/>
        </p:nvCxnSpPr>
        <p:spPr>
          <a:xfrm flipH="1" rot="10800000">
            <a:off x="2262949" y="3605267"/>
            <a:ext cx="253500" cy="20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4" name="Shape 324"/>
          <p:cNvCxnSpPr>
            <a:endCxn id="307" idx="3"/>
          </p:cNvCxnSpPr>
          <p:nvPr/>
        </p:nvCxnSpPr>
        <p:spPr>
          <a:xfrm>
            <a:off x="2491391" y="3592367"/>
            <a:ext cx="874800" cy="129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5" name="Shape 325"/>
          <p:cNvCxnSpPr>
            <a:endCxn id="317" idx="2"/>
          </p:cNvCxnSpPr>
          <p:nvPr/>
        </p:nvCxnSpPr>
        <p:spPr>
          <a:xfrm>
            <a:off x="3394620" y="3594480"/>
            <a:ext cx="689700" cy="174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6" name="Shape 326"/>
          <p:cNvCxnSpPr>
            <a:endCxn id="309" idx="6"/>
          </p:cNvCxnSpPr>
          <p:nvPr/>
        </p:nvCxnSpPr>
        <p:spPr>
          <a:xfrm flipH="1" rot="10800000">
            <a:off x="4114500" y="3572938"/>
            <a:ext cx="533700" cy="27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7" name="Shape 327"/>
          <p:cNvCxnSpPr>
            <a:endCxn id="311" idx="5"/>
          </p:cNvCxnSpPr>
          <p:nvPr/>
        </p:nvCxnSpPr>
        <p:spPr>
          <a:xfrm>
            <a:off x="4591249" y="3566267"/>
            <a:ext cx="820800" cy="39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8" name="Shape 328"/>
          <p:cNvCxnSpPr>
            <a:endCxn id="319" idx="2"/>
          </p:cNvCxnSpPr>
          <p:nvPr/>
        </p:nvCxnSpPr>
        <p:spPr>
          <a:xfrm>
            <a:off x="5396820" y="3590280"/>
            <a:ext cx="363900" cy="21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29" name="Shape 329"/>
          <p:cNvCxnSpPr>
            <a:endCxn id="313" idx="2"/>
          </p:cNvCxnSpPr>
          <p:nvPr/>
        </p:nvCxnSpPr>
        <p:spPr>
          <a:xfrm flipH="1" rot="10800000">
            <a:off x="5791200" y="3572938"/>
            <a:ext cx="533400" cy="41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0" name="Shape 330"/>
          <p:cNvCxnSpPr/>
          <p:nvPr/>
        </p:nvCxnSpPr>
        <p:spPr>
          <a:xfrm flipH="1" rot="10800000">
            <a:off x="6335350" y="3549381"/>
            <a:ext cx="640346" cy="4302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1" name="Shape 331"/>
          <p:cNvCxnSpPr>
            <a:endCxn id="316" idx="4"/>
          </p:cNvCxnSpPr>
          <p:nvPr/>
        </p:nvCxnSpPr>
        <p:spPr>
          <a:xfrm flipH="1" rot="10800000">
            <a:off x="1721760" y="4053840"/>
            <a:ext cx="549000" cy="57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2" name="Shape 332"/>
          <p:cNvCxnSpPr>
            <a:endCxn id="306" idx="6"/>
          </p:cNvCxnSpPr>
          <p:nvPr/>
        </p:nvCxnSpPr>
        <p:spPr>
          <a:xfrm>
            <a:off x="2262840" y="4034280"/>
            <a:ext cx="267000" cy="34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3" name="Shape 333"/>
          <p:cNvCxnSpPr>
            <a:endCxn id="308" idx="5"/>
          </p:cNvCxnSpPr>
          <p:nvPr/>
        </p:nvCxnSpPr>
        <p:spPr>
          <a:xfrm>
            <a:off x="2491249" y="4091809"/>
            <a:ext cx="939600" cy="9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4" name="Shape 334"/>
          <p:cNvCxnSpPr>
            <a:endCxn id="318" idx="7"/>
          </p:cNvCxnSpPr>
          <p:nvPr/>
        </p:nvCxnSpPr>
        <p:spPr>
          <a:xfrm flipH="1" rot="10800000">
            <a:off x="3352909" y="3975791"/>
            <a:ext cx="824700" cy="129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5" name="Shape 335"/>
          <p:cNvCxnSpPr>
            <a:endCxn id="310" idx="6"/>
          </p:cNvCxnSpPr>
          <p:nvPr/>
        </p:nvCxnSpPr>
        <p:spPr>
          <a:xfrm>
            <a:off x="4127700" y="4021380"/>
            <a:ext cx="520500" cy="47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6" name="Shape 336"/>
          <p:cNvCxnSpPr>
            <a:endCxn id="321" idx="6"/>
          </p:cNvCxnSpPr>
          <p:nvPr/>
        </p:nvCxnSpPr>
        <p:spPr>
          <a:xfrm flipH="1" rot="10800000">
            <a:off x="4617600" y="4008120"/>
            <a:ext cx="640200" cy="83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7" name="Shape 337"/>
          <p:cNvCxnSpPr>
            <a:endCxn id="312" idx="5"/>
          </p:cNvCxnSpPr>
          <p:nvPr/>
        </p:nvCxnSpPr>
        <p:spPr>
          <a:xfrm>
            <a:off x="5145349" y="4032109"/>
            <a:ext cx="266700" cy="69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8" name="Shape 338"/>
          <p:cNvCxnSpPr>
            <a:endCxn id="320" idx="5"/>
          </p:cNvCxnSpPr>
          <p:nvPr/>
        </p:nvCxnSpPr>
        <p:spPr>
          <a:xfrm flipH="1" rot="10800000">
            <a:off x="5353009" y="4040449"/>
            <a:ext cx="501000" cy="747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39" name="Shape 339"/>
          <p:cNvCxnSpPr/>
          <p:nvPr/>
        </p:nvCxnSpPr>
        <p:spPr>
          <a:xfrm>
            <a:off x="5821680" y="4023146"/>
            <a:ext cx="594626" cy="38942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40" name="Shape 340"/>
          <p:cNvCxnSpPr/>
          <p:nvPr/>
        </p:nvCxnSpPr>
        <p:spPr>
          <a:xfrm>
            <a:off x="6343730" y="4091903"/>
            <a:ext cx="685636" cy="950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41" name="Shape 341"/>
          <p:cNvCxnSpPr/>
          <p:nvPr/>
        </p:nvCxnSpPr>
        <p:spPr>
          <a:xfrm>
            <a:off x="1097280" y="3546771"/>
            <a:ext cx="594626" cy="38942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42" name="Shape 342"/>
          <p:cNvCxnSpPr/>
          <p:nvPr/>
        </p:nvCxnSpPr>
        <p:spPr>
          <a:xfrm flipH="1" rot="10800000">
            <a:off x="1165461" y="4097319"/>
            <a:ext cx="550094" cy="105495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43" name="Shape 343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Pilot Streetscape Monitoring Sites (2)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-1-323_Argyle Street_Plans_FOR BID 01-2015 (dragged) 2.pdf" id="349" name="Shape 3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952" y="1417320"/>
            <a:ext cx="7390846" cy="47823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0" name="Shape 350"/>
          <p:cNvGrpSpPr/>
          <p:nvPr/>
        </p:nvGrpSpPr>
        <p:grpSpPr>
          <a:xfrm>
            <a:off x="3429000" y="1676400"/>
            <a:ext cx="1857287" cy="566948"/>
            <a:chOff x="2590798" y="954354"/>
            <a:chExt cx="1857287" cy="566948"/>
          </a:xfrm>
        </p:grpSpPr>
        <p:sp>
          <p:nvSpPr>
            <p:cNvPr id="351" name="Shape 351"/>
            <p:cNvSpPr/>
            <p:nvPr/>
          </p:nvSpPr>
          <p:spPr>
            <a:xfrm>
              <a:off x="2590798" y="1043093"/>
              <a:ext cx="91440" cy="9144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Shape 352"/>
            <p:cNvSpPr/>
            <p:nvPr/>
          </p:nvSpPr>
          <p:spPr>
            <a:xfrm>
              <a:off x="2597582" y="1200575"/>
              <a:ext cx="91440" cy="91440"/>
            </a:xfrm>
            <a:prstGeom prst="ellipse">
              <a:avLst/>
            </a:prstGeom>
            <a:solidFill>
              <a:srgbClr val="0080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Shape 353"/>
            <p:cNvSpPr/>
            <p:nvPr/>
          </p:nvSpPr>
          <p:spPr>
            <a:xfrm>
              <a:off x="2599265" y="1356363"/>
              <a:ext cx="91440" cy="9144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Shape 354"/>
            <p:cNvSpPr txBox="1"/>
            <p:nvPr/>
          </p:nvSpPr>
          <p:spPr>
            <a:xfrm>
              <a:off x="2661919" y="954354"/>
              <a:ext cx="17861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Collection/Transmission Node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Shape 355"/>
            <p:cNvSpPr txBox="1"/>
            <p:nvPr/>
          </p:nvSpPr>
          <p:spPr>
            <a:xfrm>
              <a:off x="2660222" y="1113529"/>
              <a:ext cx="145424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Sub-Surface Monitoring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Shape 356"/>
            <p:cNvSpPr txBox="1"/>
            <p:nvPr/>
          </p:nvSpPr>
          <p:spPr>
            <a:xfrm>
              <a:off x="2665304" y="1275081"/>
              <a:ext cx="121221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Surface Monitoring</a:t>
              </a:r>
              <a:endParaRPr b="1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7" name="Shape 357"/>
          <p:cNvSpPr/>
          <p:nvPr/>
        </p:nvSpPr>
        <p:spPr>
          <a:xfrm>
            <a:off x="3017520" y="356616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Shape 358"/>
          <p:cNvSpPr/>
          <p:nvPr/>
        </p:nvSpPr>
        <p:spPr>
          <a:xfrm>
            <a:off x="3032760" y="396240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Shape 359"/>
          <p:cNvSpPr/>
          <p:nvPr/>
        </p:nvSpPr>
        <p:spPr>
          <a:xfrm>
            <a:off x="4846320" y="356616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Shape 360"/>
          <p:cNvSpPr/>
          <p:nvPr/>
        </p:nvSpPr>
        <p:spPr>
          <a:xfrm>
            <a:off x="4861560" y="3962400"/>
            <a:ext cx="91440" cy="9144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Shape 361"/>
          <p:cNvSpPr/>
          <p:nvPr/>
        </p:nvSpPr>
        <p:spPr>
          <a:xfrm>
            <a:off x="251460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251460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356616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356616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440436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440436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5394960" y="3527218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Shape 368"/>
          <p:cNvSpPr/>
          <p:nvPr/>
        </p:nvSpPr>
        <p:spPr>
          <a:xfrm>
            <a:off x="5394960" y="4023360"/>
            <a:ext cx="91440" cy="91440"/>
          </a:xfrm>
          <a:prstGeom prst="ellipse">
            <a:avLst/>
          </a:prstGeom>
          <a:solidFill>
            <a:srgbClr val="008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Shape 369"/>
          <p:cNvSpPr/>
          <p:nvPr/>
        </p:nvSpPr>
        <p:spPr>
          <a:xfrm>
            <a:off x="3962400" y="3566160"/>
            <a:ext cx="91440" cy="9144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/>
          <p:nvPr/>
        </p:nvSpPr>
        <p:spPr>
          <a:xfrm>
            <a:off x="3962400" y="3962400"/>
            <a:ext cx="91440" cy="9144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1" name="Shape 371"/>
          <p:cNvCxnSpPr>
            <a:endCxn id="361" idx="4"/>
          </p:cNvCxnSpPr>
          <p:nvPr/>
        </p:nvCxnSpPr>
        <p:spPr>
          <a:xfrm>
            <a:off x="1299120" y="3429058"/>
            <a:ext cx="1261200" cy="189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72" name="Shape 372"/>
          <p:cNvCxnSpPr/>
          <p:nvPr/>
        </p:nvCxnSpPr>
        <p:spPr>
          <a:xfrm flipH="1" rot="10800000">
            <a:off x="1339463" y="4062302"/>
            <a:ext cx="1213104" cy="11138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73" name="Shape 373"/>
          <p:cNvCxnSpPr>
            <a:endCxn id="357" idx="6"/>
          </p:cNvCxnSpPr>
          <p:nvPr/>
        </p:nvCxnSpPr>
        <p:spPr>
          <a:xfrm>
            <a:off x="2528460" y="3583380"/>
            <a:ext cx="580500" cy="28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74" name="Shape 374"/>
          <p:cNvCxnSpPr>
            <a:endCxn id="358" idx="6"/>
          </p:cNvCxnSpPr>
          <p:nvPr/>
        </p:nvCxnSpPr>
        <p:spPr>
          <a:xfrm flipH="1" rot="10800000">
            <a:off x="2552700" y="4008120"/>
            <a:ext cx="571500" cy="642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75" name="Shape 375"/>
          <p:cNvCxnSpPr>
            <a:endCxn id="363" idx="7"/>
          </p:cNvCxnSpPr>
          <p:nvPr/>
        </p:nvCxnSpPr>
        <p:spPr>
          <a:xfrm flipH="1" rot="10800000">
            <a:off x="3084109" y="3540609"/>
            <a:ext cx="560100" cy="678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76" name="Shape 376"/>
          <p:cNvCxnSpPr/>
          <p:nvPr/>
        </p:nvCxnSpPr>
        <p:spPr>
          <a:xfrm>
            <a:off x="3061303" y="4034369"/>
            <a:ext cx="594626" cy="38942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77" name="Shape 377"/>
          <p:cNvCxnSpPr>
            <a:endCxn id="369" idx="6"/>
          </p:cNvCxnSpPr>
          <p:nvPr/>
        </p:nvCxnSpPr>
        <p:spPr>
          <a:xfrm>
            <a:off x="3617340" y="3572880"/>
            <a:ext cx="436500" cy="39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78" name="Shape 378"/>
          <p:cNvCxnSpPr>
            <a:endCxn id="370" idx="5"/>
          </p:cNvCxnSpPr>
          <p:nvPr/>
        </p:nvCxnSpPr>
        <p:spPr>
          <a:xfrm flipH="1" rot="10800000">
            <a:off x="3593449" y="4040449"/>
            <a:ext cx="447000" cy="432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79" name="Shape 379"/>
          <p:cNvCxnSpPr>
            <a:endCxn id="365" idx="0"/>
          </p:cNvCxnSpPr>
          <p:nvPr/>
        </p:nvCxnSpPr>
        <p:spPr>
          <a:xfrm flipH="1" rot="10800000">
            <a:off x="4040580" y="3527218"/>
            <a:ext cx="409500" cy="831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0" name="Shape 380"/>
          <p:cNvCxnSpPr>
            <a:endCxn id="366" idx="7"/>
          </p:cNvCxnSpPr>
          <p:nvPr/>
        </p:nvCxnSpPr>
        <p:spPr>
          <a:xfrm>
            <a:off x="3987409" y="4012451"/>
            <a:ext cx="495000" cy="24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1" name="Shape 381"/>
          <p:cNvCxnSpPr>
            <a:endCxn id="359" idx="6"/>
          </p:cNvCxnSpPr>
          <p:nvPr/>
        </p:nvCxnSpPr>
        <p:spPr>
          <a:xfrm>
            <a:off x="4463160" y="3572880"/>
            <a:ext cx="474600" cy="390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2" name="Shape 382"/>
          <p:cNvCxnSpPr>
            <a:endCxn id="360" idx="6"/>
          </p:cNvCxnSpPr>
          <p:nvPr/>
        </p:nvCxnSpPr>
        <p:spPr>
          <a:xfrm flipH="1" rot="10800000">
            <a:off x="4462800" y="4008120"/>
            <a:ext cx="490200" cy="756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3" name="Shape 383"/>
          <p:cNvCxnSpPr>
            <a:endCxn id="367" idx="5"/>
          </p:cNvCxnSpPr>
          <p:nvPr/>
        </p:nvCxnSpPr>
        <p:spPr>
          <a:xfrm flipH="1" rot="10800000">
            <a:off x="4913209" y="3605267"/>
            <a:ext cx="559800" cy="3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84" name="Shape 384"/>
          <p:cNvCxnSpPr/>
          <p:nvPr/>
        </p:nvCxnSpPr>
        <p:spPr>
          <a:xfrm>
            <a:off x="4890236" y="4036949"/>
            <a:ext cx="594626" cy="38942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85" name="Shape 385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Pilot Streetscape Monitoring Sites (3)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Pilot Streetscape Monitoring Sites (4)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739140" y="2042160"/>
            <a:ext cx="7658100" cy="360426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0819" y="2236862"/>
            <a:ext cx="2320892" cy="323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4558" y="2226030"/>
            <a:ext cx="2321651" cy="3236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4558" y="4250970"/>
            <a:ext cx="908685" cy="1211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01252" y="2226030"/>
            <a:ext cx="2320891" cy="3225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Shape 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33284"/>
            <a:ext cx="9144000" cy="439143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02" name="Shape 402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Visualization and Sense-Making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Shape 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117" y="479758"/>
            <a:ext cx="5617163" cy="5996344"/>
          </a:xfrm>
          <a:prstGeom prst="rect">
            <a:avLst/>
          </a:prstGeom>
          <a:noFill/>
          <a:ln cap="flat" cmpd="sng" w="9525">
            <a:solidFill>
              <a:srgbClr val="A5A5A5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Sensing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ctr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 Sensing (2)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 txBox="1"/>
          <p:nvPr/>
        </p:nvSpPr>
        <p:spPr>
          <a:xfrm>
            <a:off x="457199" y="11430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Outdoor Field Testing of Algorithm on Mobile Devices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placement of iOS and other devices (Rasp Pi) in natural lighting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actively looking for pilot locations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Analysis of Prior Video Data and Existing Video Devices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forensic analysis of video data that has already been captured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for intersection/security, etc. cameras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Evaluation of Inflows to Storm Drains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recognition of different drain geometries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improved understanding of drainage system states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3" name="Shape 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20" y="4369167"/>
            <a:ext cx="3096714" cy="2322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7466" y="4308692"/>
            <a:ext cx="1112266" cy="238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9129" y="4308693"/>
            <a:ext cx="1112266" cy="238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Shape 104"/>
          <p:cNvGrpSpPr/>
          <p:nvPr/>
        </p:nvGrpSpPr>
        <p:grpSpPr>
          <a:xfrm>
            <a:off x="1581459" y="2845539"/>
            <a:ext cx="1130360" cy="1024325"/>
            <a:chOff x="2381684" y="3230542"/>
            <a:chExt cx="2659783" cy="2568903"/>
          </a:xfrm>
        </p:grpSpPr>
        <p:pic>
          <p:nvPicPr>
            <p:cNvPr id="105" name="Shape 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81684" y="3230542"/>
              <a:ext cx="2659783" cy="25689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Shape 10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413073" y="4326572"/>
              <a:ext cx="1181100" cy="128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Shape 107"/>
          <p:cNvSpPr txBox="1"/>
          <p:nvPr>
            <p:ph type="ctr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Research Worldview</a:t>
            </a:r>
            <a:endParaRPr b="1" baseline="3000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6240037" y="2244207"/>
            <a:ext cx="25583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Sense-Making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Shape 109"/>
          <p:cNvSpPr txBox="1"/>
          <p:nvPr/>
        </p:nvSpPr>
        <p:spPr>
          <a:xfrm>
            <a:off x="3311209" y="2244207"/>
            <a:ext cx="25583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Store and Stir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Shape 1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785" y="2509122"/>
            <a:ext cx="1145814" cy="1145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8970" y="3912105"/>
            <a:ext cx="986855" cy="1002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2423" y="3897439"/>
            <a:ext cx="1627272" cy="1455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73912" y="3998681"/>
            <a:ext cx="2020002" cy="1189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11946" y="4664712"/>
            <a:ext cx="556517" cy="577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132935" y="4773088"/>
            <a:ext cx="611951" cy="61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550157" y="2932443"/>
            <a:ext cx="1225766" cy="995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448691" y="5309466"/>
            <a:ext cx="2242311" cy="530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382046" y="2932443"/>
            <a:ext cx="2283628" cy="209296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240037" y="5046961"/>
            <a:ext cx="25583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8275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X</a:t>
            </a:r>
            <a:endParaRPr/>
          </a:p>
          <a:p>
            <a:pPr indent="-168275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X or Y</a:t>
            </a:r>
            <a:endParaRPr/>
          </a:p>
          <a:p>
            <a:pPr indent="-168275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 X, Y, Z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Shape 1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573912" y="2932442"/>
            <a:ext cx="995935" cy="99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3311209" y="2132228"/>
            <a:ext cx="2558380" cy="4008235"/>
          </a:xfrm>
          <a:prstGeom prst="roundRect">
            <a:avLst>
              <a:gd fmla="val 16667" name="adj"/>
            </a:avLst>
          </a:prstGeom>
          <a:noFill/>
          <a:ln cap="flat" cmpd="sng" w="34925">
            <a:solidFill>
              <a:srgbClr val="0432FF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Shape 122"/>
          <p:cNvSpPr/>
          <p:nvPr/>
        </p:nvSpPr>
        <p:spPr>
          <a:xfrm>
            <a:off x="350339" y="2132228"/>
            <a:ext cx="2558380" cy="4008235"/>
          </a:xfrm>
          <a:prstGeom prst="roundRect">
            <a:avLst>
              <a:gd fmla="val 16667" name="adj"/>
            </a:avLst>
          </a:prstGeom>
          <a:noFill/>
          <a:ln cap="flat" cmpd="sng" w="3492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Shape 123"/>
          <p:cNvSpPr/>
          <p:nvPr/>
        </p:nvSpPr>
        <p:spPr>
          <a:xfrm>
            <a:off x="6240037" y="2132228"/>
            <a:ext cx="2558380" cy="4008236"/>
          </a:xfrm>
          <a:prstGeom prst="roundRect">
            <a:avLst>
              <a:gd fmla="val 16667" name="adj"/>
            </a:avLst>
          </a:prstGeom>
          <a:noFill/>
          <a:ln cap="flat" cmpd="sng" w="34925">
            <a:solidFill>
              <a:srgbClr val="00B05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350339" y="2247175"/>
            <a:ext cx="255838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Sensing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344923" y="1074833"/>
            <a:ext cx="8453493" cy="912532"/>
          </a:xfrm>
          <a:prstGeom prst="roundRect">
            <a:avLst>
              <a:gd fmla="val 16667" name="adj"/>
            </a:avLst>
          </a:prstGeom>
          <a:noFill/>
          <a:ln cap="flat" cmpd="sng" w="34925">
            <a:solidFill>
              <a:srgbClr val="FF9300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480786" y="1314321"/>
            <a:ext cx="81848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Human-Infrastructure Interaction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/>
        </p:nvSpPr>
        <p:spPr>
          <a:xfrm>
            <a:off x="0" y="2045369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3041B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03041B"/>
                </a:solidFill>
                <a:latin typeface="Arial"/>
                <a:ea typeface="Arial"/>
                <a:cs typeface="Arial"/>
                <a:sym typeface="Arial"/>
              </a:rPr>
              <a:t>How did Smart Green Infrastructure happen?</a:t>
            </a:r>
            <a:endParaRPr b="1" sz="3000">
              <a:solidFill>
                <a:srgbClr val="0304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09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09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Shape 4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09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Shape 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09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Shape 4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509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/>
        </p:nvSpPr>
        <p:spPr>
          <a:xfrm>
            <a:off x="0" y="2045369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3041B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03041B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b="1" sz="3000">
              <a:solidFill>
                <a:srgbClr val="0304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Shape 462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type="ctr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Recommendations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Shape 469"/>
          <p:cNvSpPr txBox="1"/>
          <p:nvPr/>
        </p:nvSpPr>
        <p:spPr>
          <a:xfrm>
            <a:off x="457199" y="11430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Demonstrate that the Idea/Science/Technology is Mature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Investigators want to deploy instruments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But they must not be </a:t>
            </a:r>
            <a:r>
              <a:rPr i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 experimental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(or consider leveraging)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and Gain Support of an Internal Advocate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Needs to be a decision-maker inside of an enterprise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provide a significant benefit to the goals of that person(s)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Leverage Economic Forces in Support of this Activity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Combines both strategic and tactical aspects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This is where you really have to do your homework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Shape 4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3403" y="5131156"/>
            <a:ext cx="1987302" cy="1542146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Shape 476"/>
          <p:cNvSpPr txBox="1"/>
          <p:nvPr>
            <p:ph type="ctr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Funding Acknowledgements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clogo_1867_horz_bold.tif" id="477" name="Shape 4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3167" y="4873046"/>
            <a:ext cx="3657472" cy="7757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ll-and-melinda-gates-foundation.png" id="478" name="Shape 47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07275" y="1724466"/>
            <a:ext cx="4648200" cy="113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Shape 4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951" y="5966158"/>
            <a:ext cx="4625295" cy="46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90504" y="3562267"/>
            <a:ext cx="3650879" cy="10185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sf1.eps" id="481" name="Shape 48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1671" y="2738828"/>
            <a:ext cx="23368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Ilabs.png" id="482" name="Shape 48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09996" y="1830027"/>
            <a:ext cx="2284046" cy="7155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3" name="Shape 483"/>
          <p:cNvGrpSpPr/>
          <p:nvPr/>
        </p:nvGrpSpPr>
        <p:grpSpPr>
          <a:xfrm>
            <a:off x="4723397" y="2861104"/>
            <a:ext cx="3864154" cy="880448"/>
            <a:chOff x="5097475" y="2861104"/>
            <a:chExt cx="3864154" cy="880448"/>
          </a:xfrm>
        </p:grpSpPr>
        <p:pic>
          <p:nvPicPr>
            <p:cNvPr id="484" name="Shape 48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097475" y="2861104"/>
              <a:ext cx="3477646" cy="880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Shape 485"/>
            <p:cNvSpPr/>
            <p:nvPr/>
          </p:nvSpPr>
          <p:spPr>
            <a:xfrm>
              <a:off x="8548385" y="2861104"/>
              <a:ext cx="413244" cy="8804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6" name="Shape 48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796523" y="3907228"/>
            <a:ext cx="2129690" cy="143898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Shape 487"/>
          <p:cNvSpPr txBox="1"/>
          <p:nvPr/>
        </p:nvSpPr>
        <p:spPr>
          <a:xfrm>
            <a:off x="253204" y="5351133"/>
            <a:ext cx="217239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Quality Corp.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Shape 4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14816"/>
            <a:ext cx="9144000" cy="56271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3" name="Shape 493"/>
          <p:cNvCxnSpPr/>
          <p:nvPr/>
        </p:nvCxnSpPr>
        <p:spPr>
          <a:xfrm>
            <a:off x="0" y="6453623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Shape 494"/>
          <p:cNvSpPr/>
          <p:nvPr/>
        </p:nvSpPr>
        <p:spPr>
          <a:xfrm>
            <a:off x="0" y="4720906"/>
            <a:ext cx="9144000" cy="1240279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Joshua M. Peschel, Ph.D.</a:t>
            </a:r>
            <a:br>
              <a:rPr b="1"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Assistant Professor and Black &amp; Veatch Faculty Fellow</a:t>
            </a:r>
            <a:b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Agricultural and Biosystems Engineering</a:t>
            </a:r>
            <a:b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Civil, Construction and Environmental Engineering (Courtesy)</a:t>
            </a:r>
            <a:endParaRPr b="1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0" y="6486525"/>
            <a:ext cx="9144000" cy="371475"/>
          </a:xfrm>
          <a:prstGeom prst="rect">
            <a:avLst/>
          </a:prstGeom>
          <a:gradFill>
            <a:gsLst>
              <a:gs pos="0">
                <a:srgbClr val="FF0000"/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1" y="5794228"/>
            <a:ext cx="9144000" cy="600418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North Carolian State University – January 22, 2018</a:t>
            </a:r>
            <a:endParaRPr b="1" sz="208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-28575" y="0"/>
            <a:ext cx="9172575" cy="4512307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Shape 498"/>
          <p:cNvSpPr/>
          <p:nvPr/>
        </p:nvSpPr>
        <p:spPr>
          <a:xfrm>
            <a:off x="5599134" y="666750"/>
            <a:ext cx="601250" cy="6109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Shape 499"/>
          <p:cNvSpPr txBox="1"/>
          <p:nvPr>
            <p:ph type="ctrTitle"/>
          </p:nvPr>
        </p:nvSpPr>
        <p:spPr>
          <a:xfrm>
            <a:off x="1465544" y="47756"/>
            <a:ext cx="6250489" cy="9919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Arial"/>
              <a:buNone/>
            </a:pPr>
            <a:r>
              <a:rPr b="1" i="0" lang="en-US" sz="3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Finding Green Lanterns</a:t>
            </a:r>
            <a:br>
              <a:rPr b="1" i="0" lang="en-US" sz="3000" u="none" cap="none" strike="noStrike">
                <a:solidFill>
                  <a:srgbClr val="03041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82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How to Fund Big Data for Civil Infrastructure Research</a:t>
            </a:r>
            <a:endParaRPr b="1" i="0" sz="182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Shape 5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7433" y="3144032"/>
            <a:ext cx="1248069" cy="1248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ctr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Research Activities</a:t>
            </a:r>
            <a:endParaRPr b="1" baseline="3000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Shape 133"/>
          <p:cNvSpPr txBox="1"/>
          <p:nvPr/>
        </p:nvSpPr>
        <p:spPr>
          <a:xfrm>
            <a:off x="457199" y="1117600"/>
            <a:ext cx="8229600" cy="3793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Post-Disaster Response</a:t>
            </a:r>
            <a:r>
              <a:rPr b="1" baseline="30000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1-3</a:t>
            </a:r>
            <a:endParaRPr b="1" baseline="30000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UAVs used for inspection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response teams are </a:t>
            </a:r>
            <a:r>
              <a:rPr i="1"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 hoc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human-robot interfaces are key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Environmental Hydrology</a:t>
            </a:r>
            <a:r>
              <a:rPr b="1" baseline="30000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b="1" baseline="30000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energy-water measurements lacking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several barriers to measurement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physical object interaction necessary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Transportation Monitoring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errors in traffic system estimation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problem streets/roads not known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robot acts as traffic state filter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Shape 134"/>
          <p:cNvGrpSpPr/>
          <p:nvPr/>
        </p:nvGrpSpPr>
        <p:grpSpPr>
          <a:xfrm>
            <a:off x="4375963" y="1163497"/>
            <a:ext cx="4310836" cy="1168435"/>
            <a:chOff x="457200" y="1873543"/>
            <a:chExt cx="8229598" cy="2230600"/>
          </a:xfrm>
        </p:grpSpPr>
        <p:pic>
          <p:nvPicPr>
            <p:cNvPr id="135" name="Shape 1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753876" y="1873543"/>
              <a:ext cx="2932922" cy="2224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Shape 1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7200" y="1873543"/>
              <a:ext cx="2989033" cy="2225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Shape 1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28251" y="1873543"/>
              <a:ext cx="2816414" cy="2230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Shape 138"/>
          <p:cNvGrpSpPr/>
          <p:nvPr/>
        </p:nvGrpSpPr>
        <p:grpSpPr>
          <a:xfrm>
            <a:off x="4393077" y="2418056"/>
            <a:ext cx="4293722" cy="1165009"/>
            <a:chOff x="4393077" y="2418056"/>
            <a:chExt cx="4293722" cy="1165009"/>
          </a:xfrm>
        </p:grpSpPr>
        <p:pic>
          <p:nvPicPr>
            <p:cNvPr id="139" name="Shape 1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393077" y="2418056"/>
              <a:ext cx="4293722" cy="1165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Shape 1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35169" y="2708010"/>
              <a:ext cx="1084786" cy="5360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Shape 141"/>
          <p:cNvSpPr txBox="1"/>
          <p:nvPr/>
        </p:nvSpPr>
        <p:spPr>
          <a:xfrm>
            <a:off x="296091" y="4911139"/>
            <a:ext cx="8390708" cy="177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188" lvl="0" marL="230188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J.M. Peschel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R.R Murphy (2013). On the Human-Machine Interaction of Unmanned Aerial System Mission Specialists. 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Transactions on Human-Machine Systems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188" lvl="0" marL="23018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	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J.M. Peschel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B.A. Duncan and R.R. Murphy (2013). A Mission Specialist Interface for Small Unmanned Aerial Systems. 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IEEE Transactions on Human-Machine Systems,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review.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188" lvl="0" marL="230188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	R.R. Murphy,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J.M. Peschel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C. Arnett and D. Martin (2012). Projected Needs for Robot-Assisted Chemical, Biological, Radiological, or Nuclear (CBRN) Incidents. In 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10th IEEE International Symposium on Safety, Security, and Rescue Robotics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(SSRR ’12) (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Nominated for Best Paper Award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0188" lvl="0" marL="230188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J.M. Peschel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(2012). Towards Physical Object Manipulation by Small Unmanned Aerial Systems. In 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10th IEEE International Symposium on Safety, Security, and Rescue Robotics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(SSRR ’12) (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Invited Paper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</p:txBody>
      </p:sp>
      <p:grpSp>
        <p:nvGrpSpPr>
          <p:cNvPr id="142" name="Shape 142"/>
          <p:cNvGrpSpPr/>
          <p:nvPr/>
        </p:nvGrpSpPr>
        <p:grpSpPr>
          <a:xfrm>
            <a:off x="4375963" y="3703954"/>
            <a:ext cx="4310836" cy="1161288"/>
            <a:chOff x="4375963" y="3703954"/>
            <a:chExt cx="4310836" cy="1161288"/>
          </a:xfrm>
        </p:grpSpPr>
        <p:pic>
          <p:nvPicPr>
            <p:cNvPr id="143" name="Shape 14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75963" y="3703954"/>
              <a:ext cx="870966" cy="116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Shape 1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136887" y="3703954"/>
              <a:ext cx="1548384" cy="116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Shape 14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476221" y="3703954"/>
              <a:ext cx="1548384" cy="11612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Shape 14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138415" y="3703954"/>
              <a:ext cx="1548384" cy="116128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ctr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Research Activities (2)</a:t>
            </a:r>
            <a:endParaRPr b="1" baseline="3000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457199" y="1117600"/>
            <a:ext cx="8229600" cy="37935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Computational Geometry</a:t>
            </a:r>
            <a:endParaRPr b="1" baseline="30000" sz="23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 partitioning of polygons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approximation algorithms</a:t>
            </a:r>
            <a:endParaRPr i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wide applications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Sketch Recognition</a:t>
            </a:r>
            <a:r>
              <a:rPr b="1" baseline="30000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1-4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computers learn what we draw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algorithms and systems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engineering education applications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-US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Computer Vision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soil-structure interaction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looking inside soils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shear strength of the material</a:t>
            </a:r>
            <a:endParaRPr b="1"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296091" y="4911139"/>
            <a:ext cx="8390708" cy="1776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188" lvl="0" marL="230188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Hammond, T., D. Logsdon,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J.M. Peschel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J. Johnston, P. Taele, A. Wolin and B. Paulson. 2010. A Sketch Recognition System for Recognizing Free-Hand Course-of-Action Diagrams. 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Proceedings of the 22nd Conference on Innovative Applications of Artificial Intelligence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(IAAI 2010), Atlanta, Georgia. (Acceptance Rate: 39%).</a:t>
            </a:r>
            <a:endParaRPr/>
          </a:p>
          <a:p>
            <a:pPr indent="-230188" lvl="0" marL="230188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J.M. Peschel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T. Hammond. (2010). A Pen-Based Approach for Water Resources Model User Interfacing. AWRA GIS and Water Resources VI, Orlando, Florida.</a:t>
            </a:r>
            <a:endParaRPr/>
          </a:p>
          <a:p>
            <a:pPr indent="-230188" lvl="0" marL="230188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J.M. Peschel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B. Paulson and T. Hammond. (2009). A Surfaceless Pen-Based Interface. In 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7th ACM SIGCHI Annual Conference on Creativity and Cognition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Berkeley, California. </a:t>
            </a:r>
            <a:endParaRPr/>
          </a:p>
          <a:p>
            <a:pPr indent="-230188" lvl="0" marL="230188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J.M. Peschel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T. Hammond. (2008). STRAT: A Sketched-Truss Recognition and Analysis Tool. In </a:t>
            </a: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Proceedings of the Visual Languages and Computing (VLC) Special Session on Sketch Computing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Boston, Massachusetts.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37318" y="1217507"/>
            <a:ext cx="1119088" cy="111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5011" y="1217507"/>
            <a:ext cx="2871788" cy="111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4204" y="2466540"/>
            <a:ext cx="1824045" cy="107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6052" y="2466540"/>
            <a:ext cx="1857375" cy="113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46895" y="3703955"/>
            <a:ext cx="2238376" cy="116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6625" y="3738101"/>
            <a:ext cx="2462443" cy="1079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Problem: Public Goods</a:t>
            </a:r>
            <a:endParaRPr b="1" baseline="30000"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713984" y="1663916"/>
            <a:ext cx="795402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“a commodity or service that is provided without profit to all members of a society, either by the government or a private individual or organization.”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7586" y="3059759"/>
            <a:ext cx="2066420" cy="154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9684" y="3059759"/>
            <a:ext cx="2066420" cy="154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91062" y="3059759"/>
            <a:ext cx="2066420" cy="1549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8307" y="3059760"/>
            <a:ext cx="2066420" cy="1549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/>
        </p:nvSpPr>
        <p:spPr>
          <a:xfrm>
            <a:off x="0" y="2045369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3041B"/>
              </a:buClr>
              <a:buSzPts val="3000"/>
              <a:buFont typeface="Arial"/>
              <a:buNone/>
            </a:pPr>
            <a:r>
              <a:rPr b="1" lang="en-US" sz="3000">
                <a:solidFill>
                  <a:srgbClr val="03041B"/>
                </a:solidFill>
                <a:latin typeface="Arial"/>
                <a:ea typeface="Arial"/>
                <a:cs typeface="Arial"/>
                <a:sym typeface="Arial"/>
              </a:rPr>
              <a:t>Smart Green Infrastructure</a:t>
            </a:r>
            <a:endParaRPr b="1" sz="3000">
              <a:solidFill>
                <a:srgbClr val="03041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Shape 184"/>
          <p:cNvSpPr txBox="1"/>
          <p:nvPr>
            <p:ph type="ctrTitle"/>
          </p:nvPr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</a:t>
            </a:r>
            <a:endParaRPr b="1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Shape 185"/>
          <p:cNvSpPr txBox="1"/>
          <p:nvPr/>
        </p:nvSpPr>
        <p:spPr>
          <a:xfrm>
            <a:off x="457199" y="11430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Changes to Infrastructure and Climate Impact Surface Runoff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impervious surfaces captures larger volumes of precipitation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larger storm events result in larger runoff volumes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Surface Runoff Changes Impact Combined Sewer Overflow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dry weather conditions generally do not present a problem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wet weather conditions can cause a CSO to occur</a:t>
            </a:r>
            <a:endParaRPr b="1"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en-US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 are No Low-Cost Methods to Quantify CSO Outflow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b="1"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sensing systems require investment in proprietary hardware and software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US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existing camera infrastructure can leverage computer vision algorithms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Shape 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196" y="4341484"/>
            <a:ext cx="4967605" cy="225361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366" y="4599608"/>
            <a:ext cx="1563370" cy="17373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88" name="Shape 1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2736" y="4599608"/>
            <a:ext cx="1421130" cy="17373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2" type="sldNum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/>
          <p:nvPr/>
        </p:nvSpPr>
        <p:spPr>
          <a:xfrm>
            <a:off x="8092660" y="2780749"/>
            <a:ext cx="574261" cy="1016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Shape 196"/>
          <p:cNvSpPr/>
          <p:nvPr/>
        </p:nvSpPr>
        <p:spPr>
          <a:xfrm>
            <a:off x="4549912" y="2738784"/>
            <a:ext cx="574261" cy="1016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looding" id="197" name="Shape 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198" y="1514466"/>
            <a:ext cx="3277417" cy="414138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 txBox="1"/>
          <p:nvPr/>
        </p:nvSpPr>
        <p:spPr>
          <a:xfrm>
            <a:off x="525199" y="5511224"/>
            <a:ext cx="349448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Basement flooding complaints</a:t>
            </a:r>
            <a:r>
              <a:rPr lang="en-US" sz="16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documented in Chicago during 2004</a:t>
            </a:r>
            <a:endParaRPr/>
          </a:p>
        </p:txBody>
      </p:sp>
      <p:grpSp>
        <p:nvGrpSpPr>
          <p:cNvPr id="199" name="Shape 199"/>
          <p:cNvGrpSpPr/>
          <p:nvPr/>
        </p:nvGrpSpPr>
        <p:grpSpPr>
          <a:xfrm>
            <a:off x="4425091" y="1512955"/>
            <a:ext cx="4365518" cy="4594635"/>
            <a:chOff x="4425091" y="1512955"/>
            <a:chExt cx="4365518" cy="4594635"/>
          </a:xfrm>
        </p:grpSpPr>
        <p:grpSp>
          <p:nvGrpSpPr>
            <p:cNvPr id="200" name="Shape 200"/>
            <p:cNvGrpSpPr/>
            <p:nvPr/>
          </p:nvGrpSpPr>
          <p:grpSpPr>
            <a:xfrm>
              <a:off x="4425091" y="1528078"/>
              <a:ext cx="4365518" cy="4579512"/>
              <a:chOff x="-1168258" y="1517035"/>
              <a:chExt cx="4365518" cy="4579512"/>
            </a:xfrm>
          </p:grpSpPr>
          <p:pic>
            <p:nvPicPr>
              <p:cNvPr id="201" name="Shape 201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-1161285" y="1517035"/>
                <a:ext cx="2057400" cy="1371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2" name="Shape 202"/>
              <p:cNvSpPr/>
              <p:nvPr/>
            </p:nvSpPr>
            <p:spPr>
              <a:xfrm>
                <a:off x="-1168258" y="4941957"/>
                <a:ext cx="4365518" cy="1154590"/>
              </a:xfrm>
              <a:prstGeom prst="roundRect">
                <a:avLst>
                  <a:gd fmla="val 16667" name="adj"/>
                </a:avLst>
              </a:prstGeom>
              <a:solidFill>
                <a:srgbClr val="CCFFCC"/>
              </a:solidFill>
              <a:ln cap="flat" cmpd="sng" w="9525">
                <a:solidFill>
                  <a:srgbClr val="7F7F7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just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Stormwater flow monitoring via low-cost sensor networks and social networking. This will substantially improve modeling, warnings, and </a:t>
                </a:r>
                <a:r>
                  <a:rPr b="1" i="1"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will lead to solutions</a:t>
                </a:r>
                <a:r>
                  <a:rPr b="1" lang="en-US" sz="1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 b="1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3" name="Shape 203"/>
            <p:cNvSpPr txBox="1"/>
            <p:nvPr/>
          </p:nvSpPr>
          <p:spPr>
            <a:xfrm>
              <a:off x="4474888" y="2870208"/>
              <a:ext cx="201867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Drainage</a:t>
              </a:r>
              <a:endParaRPr b="1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4" name="Shape 204"/>
            <p:cNvSpPr txBox="1"/>
            <p:nvPr/>
          </p:nvSpPr>
          <p:spPr>
            <a:xfrm>
              <a:off x="6681376" y="2867998"/>
              <a:ext cx="200984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Overflow</a:t>
              </a:r>
              <a:endParaRPr b="1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205" name="Shape 20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35273" y="1512955"/>
              <a:ext cx="2057400" cy="1371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6" name="Shape 20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3522" y="3809999"/>
            <a:ext cx="1027043" cy="1027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33395" y="3564216"/>
            <a:ext cx="1970700" cy="126178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4271535">
            <a:off x="5009325" y="3997739"/>
            <a:ext cx="965196" cy="76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709160" y="3119790"/>
            <a:ext cx="256032" cy="25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704371" y="3865217"/>
            <a:ext cx="879921" cy="706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51908" y="3161755"/>
            <a:ext cx="256032" cy="25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-4826054">
            <a:off x="6961812" y="3940313"/>
            <a:ext cx="965196" cy="76089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/>
          <p:nvPr/>
        </p:nvSpPr>
        <p:spPr>
          <a:xfrm>
            <a:off x="6029739" y="4295913"/>
            <a:ext cx="839304" cy="386522"/>
          </a:xfrm>
          <a:prstGeom prst="ellipse">
            <a:avLst/>
          </a:prstGeom>
          <a:solidFill>
            <a:srgbClr val="FF0000">
              <a:alpha val="49803"/>
            </a:srgbClr>
          </a:solidFill>
          <a:ln cap="flat" cmpd="sng" w="9525">
            <a:solidFill>
              <a:srgbClr val="7F7F7F"/>
            </a:solidFill>
            <a:prstDash val="solid"/>
            <a:miter lim="800000"/>
            <a:headEnd len="med" w="med" type="none"/>
            <a:tailEnd len="med" w="med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Shape 214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Problems in Chicago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2" type="sldNum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590" y="1676400"/>
            <a:ext cx="6816187" cy="42405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22" name="Shape 222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Problems Elsewhere</a:t>
            </a:r>
            <a:endParaRPr b="1"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